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9" r:id="rId4"/>
    <p:sldId id="257" r:id="rId5"/>
    <p:sldId id="258" r:id="rId6"/>
    <p:sldId id="260" r:id="rId7"/>
    <p:sldId id="261" r:id="rId8"/>
    <p:sldId id="274" r:id="rId9"/>
    <p:sldId id="262" r:id="rId10"/>
    <p:sldId id="263" r:id="rId11"/>
    <p:sldId id="265" r:id="rId12"/>
    <p:sldId id="276" r:id="rId13"/>
    <p:sldId id="266" r:id="rId14"/>
    <p:sldId id="264" r:id="rId15"/>
    <p:sldId id="275" r:id="rId16"/>
    <p:sldId id="271" r:id="rId17"/>
    <p:sldId id="273" r:id="rId18"/>
    <p:sldId id="270" r:id="rId19"/>
    <p:sldId id="272" r:id="rId20"/>
    <p:sldId id="278" r:id="rId21"/>
    <p:sldId id="284" r:id="rId22"/>
    <p:sldId id="281" r:id="rId23"/>
    <p:sldId id="280" r:id="rId24"/>
    <p:sldId id="283" r:id="rId25"/>
    <p:sldId id="279" r:id="rId26"/>
    <p:sldId id="282" r:id="rId27"/>
    <p:sldId id="267" r:id="rId28"/>
    <p:sldId id="285" r:id="rId29"/>
    <p:sldId id="286" r:id="rId30"/>
    <p:sldId id="2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2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EEB4-5AB4-6383-7790-AC9B20657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EEDF3-3842-BBEE-94EF-611C8E22F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42B49-DCDD-FC09-5472-AA94D888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31BB0-A0A9-45A1-FC78-F76C1910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F7F14-FF94-A1EA-DC49-2E6D5DFA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08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A8FE-6853-C691-523D-90C17433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2A565-E659-93E3-347B-FE8DDF1D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82568-507A-322E-307E-CD5831CF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37B84-6395-02EC-106E-B43850C7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CC780-8308-12C4-5C6F-4A2DB6A9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28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CDE89-ACCC-E680-D094-B1ADB8C5F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DF775-C9D9-5C8C-7768-8692106CD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773EF-1178-06BD-07AA-D2F64B71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DD860-91EF-2785-B13E-991B71EA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5525B-F0DB-E31B-7465-0C0F37D5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06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4F3A-B198-606C-D76B-487FC4DB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E2BA-FDEA-35E4-7D7F-BA6F58D9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6AF1D-8683-4A6C-21F4-08B63172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8E234-6A86-E32A-171C-0E96754D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1171E-F23D-BEB8-7A7E-EB4463EA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79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FD3F-75E5-C37D-3F50-AD2E1551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EC10F-A033-ECC3-6622-5BC77EF4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B6D56-7E7E-C711-78B9-C5619248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D93D3-ECAB-3D8E-63DD-A31F0B31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C87A2-4529-740E-577C-AF8E2C4F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74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B7B9-0334-3B7F-B024-0ABFE37B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A233-F988-4A4F-1A3A-E17CEF8C5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9D8EA-73F6-3BE5-940A-BEB53E36E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576EC-7E9F-5248-47F0-D1F27841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5A212-7EF7-BBD0-8E2E-33A6B3D9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D1C2B-C376-05DF-F5AB-1DCE4415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80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384A-DDB9-B7F8-6757-04F42DA0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34F60-ACE8-245C-D37C-1D1776217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FC7BA-2E3A-1747-CB20-5B2E44482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5ACF9-B194-89D0-7A12-0BCC75EB1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3B835-6E46-C9A3-D34E-D3C6F0561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0A27E5-85B0-7966-AFA8-2F7CE3376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7CA59-C7F4-B4A1-32A1-8DA61E8E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DD43C-A6FC-618B-0DEB-45376983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42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D9E5-1DBE-85A2-0F30-17A26698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9DF0C1-9965-343E-46CC-2AD678BB2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E5A28-2856-9169-B80F-5A8B3623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B4E6-3AB9-12F5-3575-39C2BC41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52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828CD-03BF-724C-741B-D6D0DFC31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91843-303D-129F-1BE4-F19A6021E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B2A16-EED9-AB94-A93B-21AC7C37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13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F62B-B63B-CEA2-E7B0-6E15505F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D5CB4-2B5C-D343-392F-0EEBB9361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A7054-CDF5-D2ED-B873-CB4CE4E5F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DBAE1-54FA-D1A1-EB19-3813F48F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67467-32DA-8912-9BC3-2D5BDFBF7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C2BF5-42C4-7162-2DEB-A3A11CED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54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F305-5859-03B8-E304-A02064EB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D9807C-C80B-CF21-50AD-B13C3E6DD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82796-979D-1147-26CD-DC09D4A17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BC2AC-16BC-5D93-1AEC-AF98EC9A4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13B03-3706-2B92-006F-96E2F027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FBD37-0368-D6C3-DCE8-06080134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18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F793D-2C02-979E-C0F0-80DBF57D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BE050-A69E-2BBB-1A64-B700493E1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CC30A-EEB9-0000-3082-F43185129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5A1D7-EFB2-48E4-867C-2E1EBC19346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E2453-C4A9-DEA0-24BC-95E87DA51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863E4-E6E1-96FB-FA8A-2E027173D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54F14-7F08-4437-BC55-EA89F69274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59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EA78-5259-1F44-BB37-2DBA0CDDC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400" y="1218248"/>
            <a:ext cx="9144000" cy="858837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SKY INSIGHTS: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U.S AIRLINE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B596D-EB83-DE33-19C5-AB354E8DC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400" y="4186715"/>
            <a:ext cx="9144000" cy="1655762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 by</a:t>
            </a:r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Pavithra M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20.08.2024</a:t>
            </a:r>
          </a:p>
        </p:txBody>
      </p:sp>
    </p:spTree>
    <p:extLst>
      <p:ext uri="{BB962C8B-B14F-4D97-AF65-F5344CB8AC3E}">
        <p14:creationId xmlns:p14="http://schemas.microsoft.com/office/powerpoint/2010/main" val="310287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170E-BA57-E57E-B874-6003C128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0" y="178434"/>
            <a:ext cx="7970520" cy="69151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Airlines by Passenger count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82319-EE67-6F28-F4FD-1094D2020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15951" r="9811" b="11667"/>
          <a:stretch/>
        </p:blipFill>
        <p:spPr>
          <a:xfrm>
            <a:off x="3397421" y="1046480"/>
            <a:ext cx="8680719" cy="519588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DBE0CF-C6EC-ABF0-4265-6CDEBEADC988}"/>
              </a:ext>
            </a:extLst>
          </p:cNvPr>
          <p:cNvSpPr/>
          <p:nvPr/>
        </p:nvSpPr>
        <p:spPr>
          <a:xfrm>
            <a:off x="264160" y="2829560"/>
            <a:ext cx="2915920" cy="33528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WN</a:t>
            </a:r>
            <a:r>
              <a:rPr lang="en-IN" dirty="0"/>
              <a:t>: Southwest Airlines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1ECE75-85D1-0C81-92BC-F3B66AAD120D}"/>
              </a:ext>
            </a:extLst>
          </p:cNvPr>
          <p:cNvSpPr/>
          <p:nvPr/>
        </p:nvSpPr>
        <p:spPr>
          <a:xfrm>
            <a:off x="264160" y="3384865"/>
            <a:ext cx="2915920" cy="335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AA</a:t>
            </a:r>
            <a:r>
              <a:rPr lang="en-IN" dirty="0"/>
              <a:t>: American Airlines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F60AE-101C-B3B0-AC90-4E1DD6D45EF5}"/>
              </a:ext>
            </a:extLst>
          </p:cNvPr>
          <p:cNvSpPr/>
          <p:nvPr/>
        </p:nvSpPr>
        <p:spPr>
          <a:xfrm>
            <a:off x="264160" y="3940170"/>
            <a:ext cx="2915920" cy="3352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UA</a:t>
            </a:r>
            <a:r>
              <a:rPr lang="en-IN" dirty="0"/>
              <a:t>: United Airlines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DEC00C-1CBD-651C-393D-2271788F08B8}"/>
              </a:ext>
            </a:extLst>
          </p:cNvPr>
          <p:cNvSpPr/>
          <p:nvPr/>
        </p:nvSpPr>
        <p:spPr>
          <a:xfrm>
            <a:off x="264160" y="4457057"/>
            <a:ext cx="2915920" cy="33528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US</a:t>
            </a:r>
            <a:r>
              <a:rPr lang="en-IN" dirty="0"/>
              <a:t>: US Airways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14BC70-0669-9B34-E33F-58E8663DE892}"/>
              </a:ext>
            </a:extLst>
          </p:cNvPr>
          <p:cNvSpPr/>
          <p:nvPr/>
        </p:nvSpPr>
        <p:spPr>
          <a:xfrm>
            <a:off x="264160" y="4977754"/>
            <a:ext cx="2915920" cy="3352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CO</a:t>
            </a:r>
            <a:r>
              <a:rPr lang="en-IN" dirty="0"/>
              <a:t>: Continental Airlines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474A9A-C828-CCBF-8BB6-C06FAD80EDEF}"/>
              </a:ext>
            </a:extLst>
          </p:cNvPr>
          <p:cNvSpPr/>
          <p:nvPr/>
        </p:nvSpPr>
        <p:spPr>
          <a:xfrm>
            <a:off x="264160" y="5452709"/>
            <a:ext cx="2915920" cy="33528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DL</a:t>
            </a:r>
            <a:r>
              <a:rPr lang="en-IN" dirty="0"/>
              <a:t>: Delta Air Lines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97AD65-7BF5-6312-7869-5CBF72227D90}"/>
              </a:ext>
            </a:extLst>
          </p:cNvPr>
          <p:cNvSpPr/>
          <p:nvPr/>
        </p:nvSpPr>
        <p:spPr>
          <a:xfrm>
            <a:off x="264160" y="5953732"/>
            <a:ext cx="2915920" cy="335280"/>
          </a:xfrm>
          <a:prstGeom prst="rect">
            <a:avLst/>
          </a:prstGeom>
          <a:solidFill>
            <a:srgbClr val="E22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B6</a:t>
            </a:r>
            <a:r>
              <a:rPr lang="en-IN" dirty="0"/>
              <a:t>: JetBlue Airways</a:t>
            </a:r>
          </a:p>
        </p:txBody>
      </p:sp>
    </p:spTree>
    <p:extLst>
      <p:ext uri="{BB962C8B-B14F-4D97-AF65-F5344CB8AC3E}">
        <p14:creationId xmlns:p14="http://schemas.microsoft.com/office/powerpoint/2010/main" val="318670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2A87-4829-FB6C-8A9A-496F45B5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64" y="304800"/>
            <a:ext cx="450342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of Passenger 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5C09CA-BB12-E7EA-7F3F-3B7D0719B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14082" r="30693" b="36184"/>
          <a:stretch/>
        </p:blipFill>
        <p:spPr>
          <a:xfrm>
            <a:off x="535940" y="1818640"/>
            <a:ext cx="4811069" cy="43688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58095-8B01-3283-356A-9DA397E79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85" y="1818640"/>
            <a:ext cx="4811069" cy="4368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460328-3C68-EA97-EE9B-35215052EBB6}"/>
              </a:ext>
            </a:extLst>
          </p:cNvPr>
          <p:cNvSpPr txBox="1"/>
          <p:nvPr/>
        </p:nvSpPr>
        <p:spPr>
          <a:xfrm>
            <a:off x="6497240" y="367416"/>
            <a:ext cx="4953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Airlines in Carrier large replacing carrier low</a:t>
            </a:r>
          </a:p>
        </p:txBody>
      </p:sp>
    </p:spTree>
    <p:extLst>
      <p:ext uri="{BB962C8B-B14F-4D97-AF65-F5344CB8AC3E}">
        <p14:creationId xmlns:p14="http://schemas.microsoft.com/office/powerpoint/2010/main" val="83309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2A87-4829-FB6C-8A9A-496F45B5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640" y="222885"/>
            <a:ext cx="10515600" cy="925195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Carrier low replacing Carrier large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0C15AE0-91E6-3BF9-00A7-B0DE4E959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25991" r="21631" b="7932"/>
          <a:stretch/>
        </p:blipFill>
        <p:spPr>
          <a:xfrm>
            <a:off x="2139095" y="1148080"/>
            <a:ext cx="8254585" cy="5214394"/>
          </a:xfrm>
        </p:spPr>
      </p:pic>
    </p:spTree>
    <p:extLst>
      <p:ext uri="{BB962C8B-B14F-4D97-AF65-F5344CB8AC3E}">
        <p14:creationId xmlns:p14="http://schemas.microsoft.com/office/powerpoint/2010/main" val="729257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C49A-FDB5-D712-6166-F00431D4B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440" y="161925"/>
            <a:ext cx="8001000" cy="752475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Average Fare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D7A3BF-43B9-DF55-8221-E0138E4BA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7" t="15951" r="10861" b="8398"/>
          <a:stretch/>
        </p:blipFill>
        <p:spPr>
          <a:xfrm>
            <a:off x="1442720" y="1132092"/>
            <a:ext cx="9535160" cy="5157583"/>
          </a:xfrm>
        </p:spPr>
      </p:pic>
    </p:spTree>
    <p:extLst>
      <p:ext uri="{BB962C8B-B14F-4D97-AF65-F5344CB8AC3E}">
        <p14:creationId xmlns:p14="http://schemas.microsoft.com/office/powerpoint/2010/main" val="90798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7AB-2518-6788-08BE-DD42CB99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160" y="350559"/>
            <a:ext cx="10515600" cy="82359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Fare Trends Across Different Years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2697A-D7C0-6177-EA7F-BADE5DF28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12214" r="11256" b="19139"/>
          <a:stretch/>
        </p:blipFill>
        <p:spPr>
          <a:xfrm>
            <a:off x="1422399" y="1574800"/>
            <a:ext cx="9149322" cy="4520843"/>
          </a:xfrm>
        </p:spPr>
      </p:pic>
    </p:spTree>
    <p:extLst>
      <p:ext uri="{BB962C8B-B14F-4D97-AF65-F5344CB8AC3E}">
        <p14:creationId xmlns:p14="http://schemas.microsoft.com/office/powerpoint/2010/main" val="179808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2A87-4829-FB6C-8A9A-496F45B5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43205"/>
            <a:ext cx="7604760" cy="67119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 Distribution Across Airlines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758F4A-BA56-CDD1-329D-32EDAB2D8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7" t="14316" r="12175" b="9566"/>
          <a:stretch/>
        </p:blipFill>
        <p:spPr>
          <a:xfrm>
            <a:off x="238760" y="1361440"/>
            <a:ext cx="7696200" cy="504952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80564C-DDF4-4B70-FCF3-F98301FB3C43}"/>
              </a:ext>
            </a:extLst>
          </p:cNvPr>
          <p:cNvSpPr/>
          <p:nvPr/>
        </p:nvSpPr>
        <p:spPr>
          <a:xfrm>
            <a:off x="8219440" y="1361440"/>
            <a:ext cx="3444240" cy="416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OPERATING COSTS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DDE697-BAB3-F439-4117-AB9307478EDC}"/>
              </a:ext>
            </a:extLst>
          </p:cNvPr>
          <p:cNvSpPr/>
          <p:nvPr/>
        </p:nvSpPr>
        <p:spPr>
          <a:xfrm>
            <a:off x="8219440" y="3294383"/>
            <a:ext cx="3444240" cy="416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 LEVELS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282630-BBDE-54AB-E5CF-BDE2256CF204}"/>
              </a:ext>
            </a:extLst>
          </p:cNvPr>
          <p:cNvSpPr/>
          <p:nvPr/>
        </p:nvSpPr>
        <p:spPr>
          <a:xfrm>
            <a:off x="8219440" y="3944622"/>
            <a:ext cx="3444240" cy="416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ROUTE POPULARITY/DEMAND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AEFDEA-41C8-72DC-F351-76771D29500B}"/>
              </a:ext>
            </a:extLst>
          </p:cNvPr>
          <p:cNvSpPr/>
          <p:nvPr/>
        </p:nvSpPr>
        <p:spPr>
          <a:xfrm>
            <a:off x="8219440" y="4638041"/>
            <a:ext cx="3444240" cy="416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MARKET COMPETITON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52EDF2-3B73-85B0-48CC-178417F47262}"/>
              </a:ext>
            </a:extLst>
          </p:cNvPr>
          <p:cNvSpPr/>
          <p:nvPr/>
        </p:nvSpPr>
        <p:spPr>
          <a:xfrm>
            <a:off x="8219440" y="5288280"/>
            <a:ext cx="3444240" cy="416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BOOKING TIME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D1BED5-07F7-871C-8504-CB91F47BF1D2}"/>
              </a:ext>
            </a:extLst>
          </p:cNvPr>
          <p:cNvSpPr/>
          <p:nvPr/>
        </p:nvSpPr>
        <p:spPr>
          <a:xfrm>
            <a:off x="8219440" y="5902960"/>
            <a:ext cx="3444240" cy="416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FARE CLASSES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5FA440-F598-A697-53C8-7233A9BF6FB4}"/>
              </a:ext>
            </a:extLst>
          </p:cNvPr>
          <p:cNvSpPr/>
          <p:nvPr/>
        </p:nvSpPr>
        <p:spPr>
          <a:xfrm>
            <a:off x="8219440" y="1976120"/>
            <a:ext cx="3444240" cy="416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FUEL PRICES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2EAC0B-ECAA-3484-91DB-800BD41C72C7}"/>
              </a:ext>
            </a:extLst>
          </p:cNvPr>
          <p:cNvSpPr/>
          <p:nvPr/>
        </p:nvSpPr>
        <p:spPr>
          <a:xfrm>
            <a:off x="8219440" y="2639064"/>
            <a:ext cx="3444240" cy="416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LOYALTY PROGRAMS &amp; PARTNERSHIPS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762CA99C-85E6-3BBF-5312-F383F4309021}"/>
              </a:ext>
            </a:extLst>
          </p:cNvPr>
          <p:cNvSpPr/>
          <p:nvPr/>
        </p:nvSpPr>
        <p:spPr>
          <a:xfrm>
            <a:off x="8524240" y="3302008"/>
            <a:ext cx="284480" cy="36829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AF0523C9-9BF2-A72D-38AF-098AA7A88D8D}"/>
              </a:ext>
            </a:extLst>
          </p:cNvPr>
          <p:cNvSpPr/>
          <p:nvPr/>
        </p:nvSpPr>
        <p:spPr>
          <a:xfrm>
            <a:off x="8636000" y="5902960"/>
            <a:ext cx="284480" cy="36829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03B60047-EBAE-7FF8-782A-3ECE13E9C80E}"/>
              </a:ext>
            </a:extLst>
          </p:cNvPr>
          <p:cNvSpPr/>
          <p:nvPr/>
        </p:nvSpPr>
        <p:spPr>
          <a:xfrm rot="10800000">
            <a:off x="8666480" y="5328924"/>
            <a:ext cx="284480" cy="36829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B68119C2-0540-DABE-CF6D-6AF471793665}"/>
              </a:ext>
            </a:extLst>
          </p:cNvPr>
          <p:cNvSpPr/>
          <p:nvPr/>
        </p:nvSpPr>
        <p:spPr>
          <a:xfrm>
            <a:off x="8524240" y="4620265"/>
            <a:ext cx="284480" cy="36829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3B92BBF-F7CC-FDB3-2261-9582FE537DF4}"/>
              </a:ext>
            </a:extLst>
          </p:cNvPr>
          <p:cNvSpPr/>
          <p:nvPr/>
        </p:nvSpPr>
        <p:spPr>
          <a:xfrm>
            <a:off x="8239760" y="3959226"/>
            <a:ext cx="284480" cy="36829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F33E6406-DA48-2C62-DA23-A3A4016D5715}"/>
              </a:ext>
            </a:extLst>
          </p:cNvPr>
          <p:cNvSpPr/>
          <p:nvPr/>
        </p:nvSpPr>
        <p:spPr>
          <a:xfrm>
            <a:off x="8087360" y="2650492"/>
            <a:ext cx="284480" cy="36829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228AA6C5-9529-E0D8-878E-E67FBF0BC94B}"/>
              </a:ext>
            </a:extLst>
          </p:cNvPr>
          <p:cNvSpPr/>
          <p:nvPr/>
        </p:nvSpPr>
        <p:spPr>
          <a:xfrm>
            <a:off x="8524240" y="2024384"/>
            <a:ext cx="284480" cy="36829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B7389228-F25C-AA90-D7CF-B1D59BB70834}"/>
              </a:ext>
            </a:extLst>
          </p:cNvPr>
          <p:cNvSpPr/>
          <p:nvPr/>
        </p:nvSpPr>
        <p:spPr>
          <a:xfrm>
            <a:off x="8514080" y="1369065"/>
            <a:ext cx="264160" cy="36829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C11C9A0C-88FF-2511-3327-A3B88D393BCD}"/>
              </a:ext>
            </a:extLst>
          </p:cNvPr>
          <p:cNvSpPr/>
          <p:nvPr/>
        </p:nvSpPr>
        <p:spPr>
          <a:xfrm>
            <a:off x="11013440" y="1377953"/>
            <a:ext cx="386080" cy="35940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8D21D59B-2ACC-7BB3-C0A4-1509BE4F9C88}"/>
              </a:ext>
            </a:extLst>
          </p:cNvPr>
          <p:cNvSpPr/>
          <p:nvPr/>
        </p:nvSpPr>
        <p:spPr>
          <a:xfrm>
            <a:off x="11155680" y="3317243"/>
            <a:ext cx="416560" cy="35940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</a:t>
            </a: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07E6FED2-BE71-DC1C-17BC-A9E09C75E14D}"/>
              </a:ext>
            </a:extLst>
          </p:cNvPr>
          <p:cNvSpPr/>
          <p:nvPr/>
        </p:nvSpPr>
        <p:spPr>
          <a:xfrm>
            <a:off x="11033760" y="1986915"/>
            <a:ext cx="365760" cy="35940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</a:t>
            </a: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6AB99D8F-4FED-D660-23DD-9D479F0274B3}"/>
              </a:ext>
            </a:extLst>
          </p:cNvPr>
          <p:cNvSpPr/>
          <p:nvPr/>
        </p:nvSpPr>
        <p:spPr>
          <a:xfrm>
            <a:off x="11399520" y="3968115"/>
            <a:ext cx="355600" cy="35940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9A10FC40-DFB0-8F49-F420-254E500E7094}"/>
              </a:ext>
            </a:extLst>
          </p:cNvPr>
          <p:cNvSpPr/>
          <p:nvPr/>
        </p:nvSpPr>
        <p:spPr>
          <a:xfrm>
            <a:off x="11023600" y="5288280"/>
            <a:ext cx="284480" cy="35940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</a:t>
            </a: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CC2929CF-81B8-02A0-7BE6-3C069C0EB6F5}"/>
              </a:ext>
            </a:extLst>
          </p:cNvPr>
          <p:cNvSpPr/>
          <p:nvPr/>
        </p:nvSpPr>
        <p:spPr>
          <a:xfrm rot="5910232">
            <a:off x="11165840" y="4638041"/>
            <a:ext cx="284480" cy="35940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</a:t>
            </a: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AF3D467-2640-D022-89B3-2B0B9D2A9F60}"/>
              </a:ext>
            </a:extLst>
          </p:cNvPr>
          <p:cNvSpPr/>
          <p:nvPr/>
        </p:nvSpPr>
        <p:spPr>
          <a:xfrm>
            <a:off x="10972800" y="5931536"/>
            <a:ext cx="284480" cy="35940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</a:t>
            </a:r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46E6A6DC-5C6A-86BB-098C-F6F35C6ED50A}"/>
              </a:ext>
            </a:extLst>
          </p:cNvPr>
          <p:cNvSpPr/>
          <p:nvPr/>
        </p:nvSpPr>
        <p:spPr>
          <a:xfrm rot="10800000">
            <a:off x="11572240" y="2687319"/>
            <a:ext cx="284480" cy="35940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535795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C49A-FDB5-D712-6166-F00431D4B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160" y="222885"/>
            <a:ext cx="9977120" cy="68135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FARE FOR TOP 5 AIRLINES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FA6B8-E955-A390-DE3A-9528F1F32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17351" r="10729" b="13535"/>
          <a:stretch/>
        </p:blipFill>
        <p:spPr>
          <a:xfrm>
            <a:off x="1747520" y="1589088"/>
            <a:ext cx="9154160" cy="4683760"/>
          </a:xfrm>
        </p:spPr>
      </p:pic>
    </p:spTree>
    <p:extLst>
      <p:ext uri="{BB962C8B-B14F-4D97-AF65-F5344CB8AC3E}">
        <p14:creationId xmlns:p14="http://schemas.microsoft.com/office/powerpoint/2010/main" val="145208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7AB-2518-6788-08BE-DD42CB99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11759"/>
            <a:ext cx="4719320" cy="1493521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FARE FOR 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AIRLINES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QUARTERS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890B2F-3FF5-9EFA-0006-01B85339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22255" r="26228" b="6764"/>
          <a:stretch/>
        </p:blipFill>
        <p:spPr>
          <a:xfrm>
            <a:off x="4978400" y="0"/>
            <a:ext cx="6959600" cy="656261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C30D508-3574-11D2-5EF5-CAC233139359}"/>
              </a:ext>
            </a:extLst>
          </p:cNvPr>
          <p:cNvSpPr/>
          <p:nvPr/>
        </p:nvSpPr>
        <p:spPr>
          <a:xfrm>
            <a:off x="508000" y="1483360"/>
            <a:ext cx="894080" cy="853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1B3DF4-5F18-C95F-EB7C-1873707E5D59}"/>
              </a:ext>
            </a:extLst>
          </p:cNvPr>
          <p:cNvSpPr/>
          <p:nvPr/>
        </p:nvSpPr>
        <p:spPr>
          <a:xfrm>
            <a:off x="508000" y="2504723"/>
            <a:ext cx="894080" cy="853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D4AFE6-6818-FD28-C2AC-E8B406724F32}"/>
              </a:ext>
            </a:extLst>
          </p:cNvPr>
          <p:cNvSpPr/>
          <p:nvPr/>
        </p:nvSpPr>
        <p:spPr>
          <a:xfrm>
            <a:off x="508000" y="3565974"/>
            <a:ext cx="894080" cy="853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558B83-C5E7-6965-B006-FA00EFC32478}"/>
              </a:ext>
            </a:extLst>
          </p:cNvPr>
          <p:cNvSpPr/>
          <p:nvPr/>
        </p:nvSpPr>
        <p:spPr>
          <a:xfrm>
            <a:off x="508000" y="4572001"/>
            <a:ext cx="894080" cy="853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Q4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3D721522-2D7E-4708-70CC-0E08430580BD}"/>
              </a:ext>
            </a:extLst>
          </p:cNvPr>
          <p:cNvSpPr/>
          <p:nvPr/>
        </p:nvSpPr>
        <p:spPr>
          <a:xfrm>
            <a:off x="1798320" y="2543152"/>
            <a:ext cx="568960" cy="776582"/>
          </a:xfrm>
          <a:prstGeom prst="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B8568A0A-6989-626E-352C-20FA913F49AE}"/>
              </a:ext>
            </a:extLst>
          </p:cNvPr>
          <p:cNvSpPr/>
          <p:nvPr/>
        </p:nvSpPr>
        <p:spPr>
          <a:xfrm>
            <a:off x="1778000" y="1539523"/>
            <a:ext cx="568960" cy="776582"/>
          </a:xfrm>
          <a:prstGeom prst="up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42F95D00-EEEA-FDCB-505C-BD57559A838C}"/>
              </a:ext>
            </a:extLst>
          </p:cNvPr>
          <p:cNvSpPr/>
          <p:nvPr/>
        </p:nvSpPr>
        <p:spPr>
          <a:xfrm>
            <a:off x="1798320" y="4588984"/>
            <a:ext cx="568960" cy="776582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C82B1794-82E2-6F1F-DA39-6D13521E8FF9}"/>
              </a:ext>
            </a:extLst>
          </p:cNvPr>
          <p:cNvSpPr/>
          <p:nvPr/>
        </p:nvSpPr>
        <p:spPr>
          <a:xfrm>
            <a:off x="1798320" y="3609201"/>
            <a:ext cx="568960" cy="776582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42B224A3-0D49-7C2E-E801-9E9FB4CF7532}"/>
              </a:ext>
            </a:extLst>
          </p:cNvPr>
          <p:cNvSpPr/>
          <p:nvPr/>
        </p:nvSpPr>
        <p:spPr>
          <a:xfrm>
            <a:off x="2783840" y="3609201"/>
            <a:ext cx="568960" cy="776582"/>
          </a:xfrm>
          <a:prstGeom prst="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43870659-836D-6491-5894-79D273C2B28D}"/>
              </a:ext>
            </a:extLst>
          </p:cNvPr>
          <p:cNvSpPr/>
          <p:nvPr/>
        </p:nvSpPr>
        <p:spPr>
          <a:xfrm>
            <a:off x="2809240" y="2581864"/>
            <a:ext cx="568960" cy="776582"/>
          </a:xfrm>
          <a:prstGeom prst="up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5478C251-1650-5F38-E0B4-0FDBB49A6976}"/>
              </a:ext>
            </a:extLst>
          </p:cNvPr>
          <p:cNvSpPr/>
          <p:nvPr/>
        </p:nvSpPr>
        <p:spPr>
          <a:xfrm>
            <a:off x="2809240" y="1572402"/>
            <a:ext cx="568960" cy="776582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BB6C40D2-A488-3D0C-7B7F-EDE168E27FD5}"/>
              </a:ext>
            </a:extLst>
          </p:cNvPr>
          <p:cNvSpPr/>
          <p:nvPr/>
        </p:nvSpPr>
        <p:spPr>
          <a:xfrm>
            <a:off x="2783840" y="4619416"/>
            <a:ext cx="568960" cy="746150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00A878C3-7948-721B-64CC-2D6454966384}"/>
              </a:ext>
            </a:extLst>
          </p:cNvPr>
          <p:cNvSpPr/>
          <p:nvPr/>
        </p:nvSpPr>
        <p:spPr>
          <a:xfrm>
            <a:off x="3761740" y="2581864"/>
            <a:ext cx="568960" cy="776582"/>
          </a:xfrm>
          <a:prstGeom prst="up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BBE5B4F-9613-3746-7D9B-AAF4FF35EFDA}"/>
              </a:ext>
            </a:extLst>
          </p:cNvPr>
          <p:cNvSpPr/>
          <p:nvPr/>
        </p:nvSpPr>
        <p:spPr>
          <a:xfrm>
            <a:off x="3761740" y="3673264"/>
            <a:ext cx="568960" cy="746150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C3B1C8CA-FBB8-6C22-8BD8-27F696A95292}"/>
              </a:ext>
            </a:extLst>
          </p:cNvPr>
          <p:cNvSpPr/>
          <p:nvPr/>
        </p:nvSpPr>
        <p:spPr>
          <a:xfrm>
            <a:off x="3761740" y="4619416"/>
            <a:ext cx="568960" cy="746150"/>
          </a:xfrm>
          <a:prstGeom prst="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A5B9C84F-800C-4B29-E80E-415D5A0628B2}"/>
              </a:ext>
            </a:extLst>
          </p:cNvPr>
          <p:cNvSpPr/>
          <p:nvPr/>
        </p:nvSpPr>
        <p:spPr>
          <a:xfrm>
            <a:off x="3784600" y="1591310"/>
            <a:ext cx="568960" cy="776582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645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C49A-FDB5-D712-6166-F00431D4B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0" y="304799"/>
            <a:ext cx="6817360" cy="88455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Airlines by Total Miles Flown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CFA3E-C883-6210-F2F6-9176A38BB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2" t="18752" r="11648" b="10033"/>
          <a:stretch/>
        </p:blipFill>
        <p:spPr>
          <a:xfrm>
            <a:off x="375920" y="1808481"/>
            <a:ext cx="5608320" cy="455168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5183F-6ACD-0797-67F9-42CDF24E0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5" t="11513" r="8994" b="16061"/>
          <a:stretch/>
        </p:blipFill>
        <p:spPr>
          <a:xfrm>
            <a:off x="6309362" y="1808481"/>
            <a:ext cx="5608320" cy="45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26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7AB-2518-6788-08BE-DD42CB99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760" y="279090"/>
            <a:ext cx="7914640" cy="955675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share of Top 5 Airlines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42E0C5-C3F9-110F-53F5-AC9F82573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19686" r="18873" b="11901"/>
          <a:stretch/>
        </p:blipFill>
        <p:spPr>
          <a:xfrm>
            <a:off x="1363816" y="1082365"/>
            <a:ext cx="9809807" cy="5344145"/>
          </a:xfrm>
        </p:spPr>
      </p:pic>
    </p:spTree>
    <p:extLst>
      <p:ext uri="{BB962C8B-B14F-4D97-AF65-F5344CB8AC3E}">
        <p14:creationId xmlns:p14="http://schemas.microsoft.com/office/powerpoint/2010/main" val="114638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292EF4D-8FD9-1E1F-6305-68E647CD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984885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42BCA0-16C4-8642-7E96-278A9DE8A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9333" y="1036406"/>
            <a:ext cx="5157787" cy="342727"/>
          </a:xfrm>
        </p:spPr>
        <p:txBody>
          <a:bodyPr anchor="t">
            <a:normAutofit fontScale="925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08CD3A-6484-85E0-45E5-9628C7851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995" y="3201506"/>
            <a:ext cx="2981927" cy="342728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61472ABF-0611-D1C7-73D6-1467D116CEBE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009333" y="1379133"/>
            <a:ext cx="1090834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 of U.S airline data to understand fare ,passenger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trends,top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airlines and market dynamics.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DDF88A5-0111-2EB7-F7A3-CA7B8A6BFB81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1038065" y="3232376"/>
            <a:ext cx="10258109" cy="273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top airlines and routes based on passenger counts and mileage.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fare trends over different years and quarters.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distribution of fares across different carriers.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the relationship between various variables like distance, fare, and market share. </a:t>
            </a:r>
          </a:p>
        </p:txBody>
      </p:sp>
    </p:spTree>
    <p:extLst>
      <p:ext uri="{BB962C8B-B14F-4D97-AF65-F5344CB8AC3E}">
        <p14:creationId xmlns:p14="http://schemas.microsoft.com/office/powerpoint/2010/main" val="3729077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9398-1076-7C33-32A2-510C5B552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0" y="212725"/>
            <a:ext cx="10515600" cy="935355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Boarding And Destination Airports over Years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B9F57-EFDF-1539-763A-5C27CB639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 t="25289" r="20186" b="7699"/>
          <a:stretch/>
        </p:blipFill>
        <p:spPr>
          <a:xfrm>
            <a:off x="213359" y="1839594"/>
            <a:ext cx="5527041" cy="45508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0157F-FC91-8EBA-9973-471B5D30B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" t="12296" r="21000" b="21346"/>
          <a:stretch/>
        </p:blipFill>
        <p:spPr>
          <a:xfrm>
            <a:off x="5882641" y="1839593"/>
            <a:ext cx="6096000" cy="45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96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CA35-1064-A641-B6AA-065C787A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334645"/>
            <a:ext cx="10993120" cy="43751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Boarding And Destination Airports by Passenger count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FEDCC-3BD7-7A03-EF39-C13B7C480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7" t="11738" r="30604" b="6530"/>
          <a:stretch/>
        </p:blipFill>
        <p:spPr>
          <a:xfrm>
            <a:off x="1097280" y="946770"/>
            <a:ext cx="10139680" cy="5735471"/>
          </a:xfrm>
        </p:spPr>
      </p:pic>
    </p:spTree>
    <p:extLst>
      <p:ext uri="{BB962C8B-B14F-4D97-AF65-F5344CB8AC3E}">
        <p14:creationId xmlns:p14="http://schemas.microsoft.com/office/powerpoint/2010/main" val="365748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70F3-42EA-E30A-0746-4012C9F4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E9087-4E3D-1A1D-7498-64CD31045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4" t="10113" r="26097" b="9333"/>
          <a:stretch/>
        </p:blipFill>
        <p:spPr>
          <a:xfrm>
            <a:off x="104139" y="299689"/>
            <a:ext cx="5615941" cy="6492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42AA1-9E03-1DBF-1094-6D69F6003A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10222" r="26000" b="11259"/>
          <a:stretch/>
        </p:blipFill>
        <p:spPr>
          <a:xfrm>
            <a:off x="5844540" y="299689"/>
            <a:ext cx="6123940" cy="6492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98B37-8256-6899-9641-52012C43B448}"/>
              </a:ext>
            </a:extLst>
          </p:cNvPr>
          <p:cNvSpPr txBox="1"/>
          <p:nvPr/>
        </p:nvSpPr>
        <p:spPr>
          <a:xfrm>
            <a:off x="2834640" y="589280"/>
            <a:ext cx="513410" cy="567944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IN" b="1" dirty="0"/>
              <a:t>BOARDING AIRPORTS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28464-9151-F1C0-5B72-E7269EF524DB}"/>
              </a:ext>
            </a:extLst>
          </p:cNvPr>
          <p:cNvSpPr txBox="1"/>
          <p:nvPr/>
        </p:nvSpPr>
        <p:spPr>
          <a:xfrm>
            <a:off x="8686800" y="299689"/>
            <a:ext cx="476862" cy="634495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IN" sz="1600" b="1" dirty="0"/>
              <a:t>DESTINATION AIRPORTS</a:t>
            </a:r>
          </a:p>
        </p:txBody>
      </p:sp>
    </p:spTree>
    <p:extLst>
      <p:ext uri="{BB962C8B-B14F-4D97-AF65-F5344CB8AC3E}">
        <p14:creationId xmlns:p14="http://schemas.microsoft.com/office/powerpoint/2010/main" val="391674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975F-D795-2800-F093-F5FDB805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D4A12B-0506-0F2D-16A7-6F5A51FC2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3" t="9412" r="46454" b="7931"/>
          <a:stretch/>
        </p:blipFill>
        <p:spPr>
          <a:xfrm>
            <a:off x="5842000" y="187023"/>
            <a:ext cx="5781039" cy="6483953"/>
          </a:xfrm>
        </p:spPr>
      </p:pic>
    </p:spTree>
    <p:extLst>
      <p:ext uri="{BB962C8B-B14F-4D97-AF65-F5344CB8AC3E}">
        <p14:creationId xmlns:p14="http://schemas.microsoft.com/office/powerpoint/2010/main" val="3648403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70F3-42EA-E30A-0746-4012C9F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0" y="90805"/>
            <a:ext cx="463804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CITY PAIRS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46A28-1635-1A23-F61A-18F1D324E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8" t="9711" r="19268" b="14404"/>
          <a:stretch/>
        </p:blipFill>
        <p:spPr>
          <a:xfrm>
            <a:off x="2428240" y="1097280"/>
            <a:ext cx="9123680" cy="5466081"/>
          </a:xfrm>
        </p:spPr>
      </p:pic>
    </p:spTree>
    <p:extLst>
      <p:ext uri="{BB962C8B-B14F-4D97-AF65-F5344CB8AC3E}">
        <p14:creationId xmlns:p14="http://schemas.microsoft.com/office/powerpoint/2010/main" val="2903679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CA35-1064-A641-B6AA-065C787A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" y="252074"/>
            <a:ext cx="10886440" cy="66103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POPULATION TRENDS FOR TOP 5 CITY PAIRS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9D2C8F-89E3-EE48-684D-85FEA0567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0" t="15017" r="13356" b="10967"/>
          <a:stretch/>
        </p:blipFill>
        <p:spPr>
          <a:xfrm>
            <a:off x="1138275" y="1016000"/>
            <a:ext cx="9966605" cy="5588963"/>
          </a:xfrm>
        </p:spPr>
      </p:pic>
    </p:spTree>
    <p:extLst>
      <p:ext uri="{BB962C8B-B14F-4D97-AF65-F5344CB8AC3E}">
        <p14:creationId xmlns:p14="http://schemas.microsoft.com/office/powerpoint/2010/main" val="3112372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0479-055F-2CA5-3538-32521D32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460" y="344805"/>
            <a:ext cx="8691880" cy="975995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 TRENDS FOR TOP 5 CITY PAIRS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2F36B-B73A-6796-6AEB-2EB29B1D2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16418" r="8890" b="15636"/>
          <a:stretch/>
        </p:blipFill>
        <p:spPr>
          <a:xfrm>
            <a:off x="716280" y="1873569"/>
            <a:ext cx="11064240" cy="4802186"/>
          </a:xfrm>
        </p:spPr>
      </p:pic>
    </p:spTree>
    <p:extLst>
      <p:ext uri="{BB962C8B-B14F-4D97-AF65-F5344CB8AC3E}">
        <p14:creationId xmlns:p14="http://schemas.microsoft.com/office/powerpoint/2010/main" val="265848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5C62-65CC-5E2B-F8CE-80ED8166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4501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5F8A8F-3EA4-F59A-6683-8A015F444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t="16184" r="28066" b="9333"/>
          <a:stretch/>
        </p:blipFill>
        <p:spPr>
          <a:xfrm>
            <a:off x="310354" y="1512545"/>
            <a:ext cx="5176047" cy="40504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14F1D-4F9D-7B97-674A-CFDA504194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3556" r="20917" b="15777"/>
          <a:stretch/>
        </p:blipFill>
        <p:spPr>
          <a:xfrm>
            <a:off x="5486401" y="1091491"/>
            <a:ext cx="6507126" cy="48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21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C9DCF8F-F6CE-5E7D-8FF4-AA6A566B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FARE Vs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3CD546-98EB-DAF9-F076-75A33EE49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CARRIER LARGE FARE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32C7E8-F68A-9BA9-B787-AA8E04885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CARRIER LOW FARE</a:t>
            </a:r>
          </a:p>
          <a:p>
            <a:endParaRPr lang="en-IN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C487176-B478-6624-74D1-DCCC3A647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553" t="11857" r="19760" b="10380"/>
          <a:stretch/>
        </p:blipFill>
        <p:spPr>
          <a:xfrm>
            <a:off x="213360" y="2377440"/>
            <a:ext cx="5689600" cy="3982720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6A359B9E-6C59-4800-BAAB-DE3CED44F9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13448" r="19368" b="10235"/>
          <a:stretch/>
        </p:blipFill>
        <p:spPr>
          <a:xfrm>
            <a:off x="6441440" y="2377440"/>
            <a:ext cx="5455920" cy="3982720"/>
          </a:xfrm>
        </p:spPr>
      </p:pic>
    </p:spTree>
    <p:extLst>
      <p:ext uri="{BB962C8B-B14F-4D97-AF65-F5344CB8AC3E}">
        <p14:creationId xmlns:p14="http://schemas.microsoft.com/office/powerpoint/2010/main" val="50287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3374FB-95DA-7CEC-179A-2CA4EA17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TESTS</a:t>
            </a:r>
            <a:endParaRPr lang="en-IN" sz="3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9A9BD8-60ED-8DEA-47E0-CEA9D581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93483"/>
            <a:ext cx="5157787" cy="421957"/>
          </a:xfrm>
        </p:spPr>
        <p:txBody>
          <a:bodyPr anchor="t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One-Way ANOVA Test</a:t>
            </a:r>
          </a:p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5877EF-43D9-475F-0CAB-0A4C00F70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360" y="2505075"/>
            <a:ext cx="5530215" cy="36845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if there is a statistically significant difference in the average number of passengers across different year ranges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F-Statistics: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103.44</a:t>
            </a:r>
          </a:p>
          <a:p>
            <a:pPr marR="0" lvl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p-Value: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1.30e-45</a:t>
            </a:r>
          </a:p>
          <a:p>
            <a:pPr marR="0" lvl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Reject the null hypothesis at alpha = 0.05.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a statistically significant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average number of passengers between the year ranges 2001-2005, 2006-2010, and 2011-2015.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B07A2B8-4F2A-DF93-D3FE-7C5C34EBB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93483"/>
            <a:ext cx="5183188" cy="421957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Chi-Square Test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6FF638-650C-F9F8-CC17-2212D64474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520" y="2505075"/>
            <a:ext cx="5382894" cy="36845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assess if there is a significant association between the year range and city pairs.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Degrees of Freedom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6,762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p-Value: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0.0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 the null hypothesis at alpha = 0.05.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significant association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year range and city pair. This suggests that the distribution of city pairs changes significantly across different years.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52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60FF-3BAE-5754-18D1-47D40F70E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681355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49D31-2B76-067F-F3EF-EFD52FB6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720" y="1033144"/>
            <a:ext cx="9738360" cy="538797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Table identifier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Year: Year of the data record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quarter: Quarter of the year (1-4)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citymarketid_1 / citymarketid_2: Origin and destination city market IDs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city1 / city2: Origin and destination city names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airportid_1 / airportid_2: Origin and destination airport IDs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airport_1 / airport_2: Origin and destination airport codes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nsmiles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Distance between airports in miles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passengers: Number of passengers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fare: Average fare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carrier_lg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carrier_low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Codes for the largest and lowest fare carriers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large_ms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lf_ms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Market shares for the largest and lowest fare carriers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fare_lg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fare_low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Average fare for the largest and lowest fare carriers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Geocoded_City1 / Geocoded_City2: Geocoded coordinates for the cities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tbl1apk: Unique route identifier</a:t>
            </a:r>
          </a:p>
        </p:txBody>
      </p:sp>
    </p:spTree>
    <p:extLst>
      <p:ext uri="{BB962C8B-B14F-4D97-AF65-F5344CB8AC3E}">
        <p14:creationId xmlns:p14="http://schemas.microsoft.com/office/powerpoint/2010/main" val="2428038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68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9F2F-0737-DF6D-62D9-5581A654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FF65C-9DAC-4D68-1B23-62EB9BB5C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1028680" cy="550672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Preparation: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Imputed missing values using appropriate methods.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 and Treatment: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Identified and addressed outliers to prevent data distortion.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Scaled and normalized data to prepare for analysis.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Showed trends in fares and passenger counts over time.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Explored relationships between variables such as fare and market share.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Displayed top airlines, city pairs, and other key metrics to compare and contrast data.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and Relationship Analysis: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Explored relationships between variables such as fare, passenger counts, and market share.</a:t>
            </a:r>
          </a:p>
          <a:p>
            <a:pPr marR="0" lvl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Heatmap Visualization: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Visualized the strength and direction of correlations between different variables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Testing:</a:t>
            </a:r>
          </a:p>
          <a:p>
            <a:pPr marR="0" lvl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SQUARE TEST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Compared year ranges and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city pairs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across different years to assess statistical significance.</a:t>
            </a:r>
          </a:p>
          <a:p>
            <a:pPr marR="0" lvl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WATY ANOVA: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Tested for differences in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fare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across multiple time periods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sz="1600" dirty="0"/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A8BA86-ED20-C2C9-5FED-E8BE6D156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56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4000" r="-12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21150-4E44-A203-EE96-4D4A686C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264160"/>
            <a:ext cx="10957560" cy="61468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Analysis: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Airlines by Passenger Counts: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Identified top 5 airlines with the highest total passenger volumes.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Analysis: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Aggregated passenger data by year and quarter to identify trends over time.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 Analysis: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Analysis: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Aggregated fare data by year and quarter to identify trends over time.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Fare Trends: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Plotted average fares over different years to understand fare fluctuations.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 Distribution: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Examined the distribution of fares across different carriers to highlight disparities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and Route Analysis: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Boarding and Destination Cities: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Identified the top 5 cities for boarding and destination based on passenger volumes.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City Pairs: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Determined the top 5 city pairs (routes) with the highest passenger traffic.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Share Analysis: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Airlines Identification: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Determined the top 5 airlines based on the total passenger count.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Market Share Comparison: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Analyzed the market share of the largest and lowest fare carriers to understand their dominance in the market.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2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7930-D9AB-A6CC-2E20-167BE0A2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205264"/>
            <a:ext cx="5481320" cy="50863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F19AE-260F-7BAA-99C7-E5CC92B9B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4" t="22254" r="21237" b="6765"/>
          <a:stretch/>
        </p:blipFill>
        <p:spPr>
          <a:xfrm>
            <a:off x="4866640" y="855852"/>
            <a:ext cx="7172960" cy="565512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DBC730-ACDF-EF6D-6A51-8578407EB414}"/>
              </a:ext>
            </a:extLst>
          </p:cNvPr>
          <p:cNvSpPr/>
          <p:nvPr/>
        </p:nvSpPr>
        <p:spPr>
          <a:xfrm>
            <a:off x="233680" y="1134110"/>
            <a:ext cx="4348480" cy="76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FARE BY YEAR RANGE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08275D-BA0C-DB07-2D14-0B681CEE2E47}"/>
              </a:ext>
            </a:extLst>
          </p:cNvPr>
          <p:cNvSpPr/>
          <p:nvPr/>
        </p:nvSpPr>
        <p:spPr>
          <a:xfrm>
            <a:off x="233680" y="2227897"/>
            <a:ext cx="4348480" cy="76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PASSENGERS BY YEAR RANGE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55DA97-2DBB-890C-EAFE-AC89185C50B8}"/>
              </a:ext>
            </a:extLst>
          </p:cNvPr>
          <p:cNvSpPr/>
          <p:nvPr/>
        </p:nvSpPr>
        <p:spPr>
          <a:xfrm>
            <a:off x="233680" y="3320097"/>
            <a:ext cx="4348480" cy="76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FARE FOR LARGEST CARRIER BY YEAR RANGE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7252A4-FE48-4A9F-048B-80C304DAA23A}"/>
              </a:ext>
            </a:extLst>
          </p:cNvPr>
          <p:cNvSpPr/>
          <p:nvPr/>
        </p:nvSpPr>
        <p:spPr>
          <a:xfrm>
            <a:off x="233680" y="4485640"/>
            <a:ext cx="4348480" cy="762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MARKET SHARE OF CARRIER LARGE BY YEAR RANGE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160C05-D8EF-AEED-0FC9-ED6FA94AC112}"/>
              </a:ext>
            </a:extLst>
          </p:cNvPr>
          <p:cNvSpPr/>
          <p:nvPr/>
        </p:nvSpPr>
        <p:spPr>
          <a:xfrm>
            <a:off x="233680" y="5501640"/>
            <a:ext cx="4348480" cy="762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MARKET SHARE OF CARRIER LOW  BY YEAR RANGE</a:t>
            </a:r>
          </a:p>
        </p:txBody>
      </p:sp>
    </p:spTree>
    <p:extLst>
      <p:ext uri="{BB962C8B-B14F-4D97-AF65-F5344CB8AC3E}">
        <p14:creationId xmlns:p14="http://schemas.microsoft.com/office/powerpoint/2010/main" val="3216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2743-A960-C482-0FCD-84A5D6F4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701675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formula : Replaced with Median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50E58-2758-B5B7-88F9-26FBC3A9A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0" t="22488" r="20711" b="7231"/>
          <a:stretch/>
        </p:blipFill>
        <p:spPr>
          <a:xfrm>
            <a:off x="127000" y="1076960"/>
            <a:ext cx="7340600" cy="540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BB37CE-CCA1-BF72-E052-32BBF395786D}"/>
              </a:ext>
            </a:extLst>
          </p:cNvPr>
          <p:cNvSpPr/>
          <p:nvPr/>
        </p:nvSpPr>
        <p:spPr>
          <a:xfrm>
            <a:off x="7609840" y="1183323"/>
            <a:ext cx="4348480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FARE BY YEAR RANGE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4CCB52-A16E-3601-DB6B-B19FDA0883E5}"/>
              </a:ext>
            </a:extLst>
          </p:cNvPr>
          <p:cNvSpPr/>
          <p:nvPr/>
        </p:nvSpPr>
        <p:spPr>
          <a:xfrm>
            <a:off x="7609840" y="2313940"/>
            <a:ext cx="4348480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PASSENGERS BY YEAR RANGE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D9E86-BE71-2826-03BA-90C448942326}"/>
              </a:ext>
            </a:extLst>
          </p:cNvPr>
          <p:cNvSpPr/>
          <p:nvPr/>
        </p:nvSpPr>
        <p:spPr>
          <a:xfrm>
            <a:off x="7609840" y="3359469"/>
            <a:ext cx="4348480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FARE FOR LARGEST CARRIER BY YEAR RANGE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61F9D-5303-87C3-0E37-FCC8EA1FF188}"/>
              </a:ext>
            </a:extLst>
          </p:cNvPr>
          <p:cNvSpPr/>
          <p:nvPr/>
        </p:nvSpPr>
        <p:spPr>
          <a:xfrm>
            <a:off x="7609840" y="4490086"/>
            <a:ext cx="4348480" cy="762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MARKET SHARE OF CARRIER LARGE BY YEAR RANGE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36C33-8915-C4E1-6FCC-436848E8C901}"/>
              </a:ext>
            </a:extLst>
          </p:cNvPr>
          <p:cNvSpPr/>
          <p:nvPr/>
        </p:nvSpPr>
        <p:spPr>
          <a:xfrm>
            <a:off x="7609840" y="5567680"/>
            <a:ext cx="4348480" cy="762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MARKET SHARE OF CARRIER LOW BY YEAR RANGE</a:t>
            </a:r>
          </a:p>
        </p:txBody>
      </p:sp>
    </p:spTree>
    <p:extLst>
      <p:ext uri="{BB962C8B-B14F-4D97-AF65-F5344CB8AC3E}">
        <p14:creationId xmlns:p14="http://schemas.microsoft.com/office/powerpoint/2010/main" val="9769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7930-D9AB-A6CC-2E20-167BE0A2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20" y="109377"/>
            <a:ext cx="813816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Population Trends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03E70-32D1-AB71-4DDE-DCE8922F6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2" t="25057" r="28329" b="13302"/>
          <a:stretch/>
        </p:blipFill>
        <p:spPr>
          <a:xfrm>
            <a:off x="1564640" y="1392388"/>
            <a:ext cx="9062720" cy="5131211"/>
          </a:xfr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D7ADE894-9E52-8360-1439-7D2CF681A614}"/>
              </a:ext>
            </a:extLst>
          </p:cNvPr>
          <p:cNvSpPr/>
          <p:nvPr/>
        </p:nvSpPr>
        <p:spPr>
          <a:xfrm rot="2936141" flipV="1">
            <a:off x="3821178" y="2192165"/>
            <a:ext cx="375920" cy="175887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D4F91BC-FB34-B332-A8B7-565E1062AA67}"/>
              </a:ext>
            </a:extLst>
          </p:cNvPr>
          <p:cNvSpPr/>
          <p:nvPr/>
        </p:nvSpPr>
        <p:spPr>
          <a:xfrm rot="20042314">
            <a:off x="7380785" y="3453474"/>
            <a:ext cx="524841" cy="199807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COVID 19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62CAC85-86E1-E167-9398-62D59887B4DD}"/>
              </a:ext>
            </a:extLst>
          </p:cNvPr>
          <p:cNvSpPr/>
          <p:nvPr/>
        </p:nvSpPr>
        <p:spPr>
          <a:xfrm rot="19398078">
            <a:off x="8516227" y="4201876"/>
            <a:ext cx="1560319" cy="5588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Resuming</a:t>
            </a:r>
          </a:p>
        </p:txBody>
      </p:sp>
    </p:spTree>
    <p:extLst>
      <p:ext uri="{BB962C8B-B14F-4D97-AF65-F5344CB8AC3E}">
        <p14:creationId xmlns:p14="http://schemas.microsoft.com/office/powerpoint/2010/main" val="4168274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AEA2-FC73-D53F-726E-C267FA0C4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083" y="253116"/>
            <a:ext cx="6790159" cy="75247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Counts by Airlines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BA103F-0A3A-4EE8-6223-49D7AC700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27158" r="14538" b="9099"/>
          <a:stretch/>
        </p:blipFill>
        <p:spPr>
          <a:xfrm>
            <a:off x="1442720" y="1258705"/>
            <a:ext cx="9911080" cy="5234170"/>
          </a:xfr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1D8F92B-8760-3FAB-2914-EEED11D7C3A0}"/>
              </a:ext>
            </a:extLst>
          </p:cNvPr>
          <p:cNvSpPr/>
          <p:nvPr/>
        </p:nvSpPr>
        <p:spPr>
          <a:xfrm>
            <a:off x="5506721" y="1849121"/>
            <a:ext cx="1711960" cy="1456824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Carrier large </a:t>
            </a:r>
          </a:p>
          <a:p>
            <a:pPr algn="ctr"/>
            <a:r>
              <a:rPr lang="en-IN" dirty="0"/>
              <a:t>67</a:t>
            </a:r>
          </a:p>
          <a:p>
            <a:pPr algn="ctr"/>
            <a:endParaRPr lang="en-IN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AE2B8AE-9E0A-26E3-2CC0-45FAAF1B1B22}"/>
              </a:ext>
            </a:extLst>
          </p:cNvPr>
          <p:cNvSpPr/>
          <p:nvPr/>
        </p:nvSpPr>
        <p:spPr>
          <a:xfrm>
            <a:off x="6516368" y="1849121"/>
            <a:ext cx="1711961" cy="145682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Carrier low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71</a:t>
            </a:r>
          </a:p>
          <a:p>
            <a:pPr algn="ctr"/>
            <a:endParaRPr lang="en-IN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CBC7FED-2EB6-2DC9-9515-957E88B524D4}"/>
              </a:ext>
            </a:extLst>
          </p:cNvPr>
          <p:cNvSpPr/>
          <p:nvPr/>
        </p:nvSpPr>
        <p:spPr>
          <a:xfrm>
            <a:off x="8745220" y="1849121"/>
            <a:ext cx="1711962" cy="1456824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Unique Carriers</a:t>
            </a:r>
          </a:p>
          <a:p>
            <a:pPr algn="ctr"/>
            <a:r>
              <a:rPr lang="en-IN" dirty="0"/>
              <a:t>72</a:t>
            </a:r>
          </a:p>
          <a:p>
            <a:pPr algn="ctr"/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6B1945D-DDCD-A2D9-B9DB-20E5F6CFF669}"/>
              </a:ext>
            </a:extLst>
          </p:cNvPr>
          <p:cNvSpPr/>
          <p:nvPr/>
        </p:nvSpPr>
        <p:spPr>
          <a:xfrm>
            <a:off x="5588000" y="3698240"/>
            <a:ext cx="5140960" cy="7524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Visible for overall Count  ~ 20</a:t>
            </a:r>
          </a:p>
        </p:txBody>
      </p:sp>
    </p:spTree>
    <p:extLst>
      <p:ext uri="{BB962C8B-B14F-4D97-AF65-F5344CB8AC3E}">
        <p14:creationId xmlns:p14="http://schemas.microsoft.com/office/powerpoint/2010/main" val="1408704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999</Words>
  <Application>Microsoft Office PowerPoint</Application>
  <PresentationFormat>Widescreen</PresentationFormat>
  <Paragraphs>162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Wingdings</vt:lpstr>
      <vt:lpstr>Office Theme</vt:lpstr>
      <vt:lpstr>SKY INSIGHTS: COMPREHENSIVE U.S AIRLINE DATA ANALYSIS</vt:lpstr>
      <vt:lpstr>PROJECT DESCRIPTION</vt:lpstr>
      <vt:lpstr>DATA DESCRIPTION</vt:lpstr>
      <vt:lpstr>ANALYSIS</vt:lpstr>
      <vt:lpstr>PowerPoint Presentation</vt:lpstr>
      <vt:lpstr>Checking for outliers</vt:lpstr>
      <vt:lpstr>IQR formula : Replaced with Median</vt:lpstr>
      <vt:lpstr>PASSENGER Population Trends</vt:lpstr>
      <vt:lpstr>Route Counts by Airlines</vt:lpstr>
      <vt:lpstr>Top 5 Airlines by Passenger count</vt:lpstr>
      <vt:lpstr>Proportion of Passenger count</vt:lpstr>
      <vt:lpstr>Frequency of Carrier low replacing Carrier large</vt:lpstr>
      <vt:lpstr>Distribution of Average Fare</vt:lpstr>
      <vt:lpstr>Average Fare Trends Across Different Years</vt:lpstr>
      <vt:lpstr>Fare Distribution Across Airlines</vt:lpstr>
      <vt:lpstr>AVERAGE FARE FOR TOP 5 AIRLINES</vt:lpstr>
      <vt:lpstr>AVERAGE FARE FOR  TOP 5 AIRLINES BY QUARTERS</vt:lpstr>
      <vt:lpstr>Top 5 Airlines by Total Miles Flown</vt:lpstr>
      <vt:lpstr>Market share of Top 5 Airlines</vt:lpstr>
      <vt:lpstr>Top 5 Boarding And Destination Airports over Years</vt:lpstr>
      <vt:lpstr>Top 5 Boarding And Destination Airports by Passenger count</vt:lpstr>
      <vt:lpstr>PowerPoint Presentation</vt:lpstr>
      <vt:lpstr>PowerPoint Presentation</vt:lpstr>
      <vt:lpstr>TOP 5 CITY PAIRS</vt:lpstr>
      <vt:lpstr>PASSENGER POPULATION TRENDS FOR TOP 5 CITY PAIRS</vt:lpstr>
      <vt:lpstr>FARE TRENDS FOR TOP 5 CITY PAIRS</vt:lpstr>
      <vt:lpstr>SCATTER PLOTS</vt:lpstr>
      <vt:lpstr>AVERAGE FARE Vs</vt:lpstr>
      <vt:lpstr>STATISTICAL TESTS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Pavithra Muthumayan</dc:creator>
  <cp:lastModifiedBy>Pavithra Muthumayan</cp:lastModifiedBy>
  <cp:revision>11</cp:revision>
  <dcterms:created xsi:type="dcterms:W3CDTF">2024-08-19T14:32:27Z</dcterms:created>
  <dcterms:modified xsi:type="dcterms:W3CDTF">2024-08-19T21:12:11Z</dcterms:modified>
</cp:coreProperties>
</file>